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audio1.bin" ContentType="audio/unknown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2" d="100"/>
          <a:sy n="182" d="100"/>
        </p:scale>
        <p:origin x="-27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87AC-A463-F446-9CB3-8EF4B66EC530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65F-3691-3B47-8828-4948DCC9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2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87AC-A463-F446-9CB3-8EF4B66EC530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65F-3691-3B47-8828-4948DCC9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3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87AC-A463-F446-9CB3-8EF4B66EC530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65F-3691-3B47-8828-4948DCC9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58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1155E55-8DEF-1B41-9792-7117B7100A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5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87AC-A463-F446-9CB3-8EF4B66EC530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65F-3691-3B47-8828-4948DCC9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53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87AC-A463-F446-9CB3-8EF4B66EC530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65F-3691-3B47-8828-4948DCC9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86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87AC-A463-F446-9CB3-8EF4B66EC530}" type="datetimeFigureOut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65F-3691-3B47-8828-4948DCC9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87AC-A463-F446-9CB3-8EF4B66EC530}" type="datetimeFigureOut">
              <a:rPr lang="en-US" smtClean="0"/>
              <a:t>5/1/13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65F-3691-3B47-8828-4948DCC9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5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87AC-A463-F446-9CB3-8EF4B66EC530}" type="datetimeFigureOut">
              <a:rPr lang="en-US" smtClean="0"/>
              <a:t>5/1/13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65F-3691-3B47-8828-4948DCC9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58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87AC-A463-F446-9CB3-8EF4B66EC530}" type="datetimeFigureOut">
              <a:rPr lang="en-US" smtClean="0"/>
              <a:t>5/1/13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65F-3691-3B47-8828-4948DCC9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84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87AC-A463-F446-9CB3-8EF4B66EC530}" type="datetimeFigureOut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65F-3691-3B47-8828-4948DCC9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2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F87AC-A463-F446-9CB3-8EF4B66EC530}" type="datetimeFigureOut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65F-3691-3B47-8828-4948DCC9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2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F87AC-A463-F446-9CB3-8EF4B66EC530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B165F-3691-3B47-8828-4948DCC9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72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audio" Target="../media/audio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audio" Target="../media/audio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audio" Target="../media/audio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0356"/>
            <a:ext cx="8229600" cy="88728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</a:rPr>
              <a:t/>
            </a:r>
            <a:br>
              <a:rPr lang="en-US" dirty="0" smtClean="0">
                <a:latin typeface="Arial" charset="0"/>
              </a:rPr>
            </a:br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r>
              <a:rPr lang="en-US" dirty="0" smtClean="0">
                <a:latin typeface="Arial" charset="0"/>
              </a:rPr>
              <a:t>Intercultural Communication</a:t>
            </a:r>
            <a:br>
              <a:rPr lang="en-US" dirty="0" smtClean="0">
                <a:latin typeface="Arial" charset="0"/>
              </a:rPr>
            </a:br>
            <a:r>
              <a:rPr lang="en-US" dirty="0" smtClean="0">
                <a:latin typeface="Arial" charset="0"/>
              </a:rPr>
              <a:t/>
            </a:r>
            <a:br>
              <a:rPr lang="en-US" dirty="0" smtClean="0">
                <a:latin typeface="Arial" charset="0"/>
              </a:rPr>
            </a:b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 sz="3600" dirty="0">
              <a:solidFill>
                <a:srgbClr val="CC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62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 fontScale="90000"/>
          </a:bodyPr>
          <a:lstStyle/>
          <a:p>
            <a:r>
              <a:rPr lang="en-US" sz="3600">
                <a:latin typeface="Arial" charset="0"/>
              </a:rPr>
              <a:t>COMMUNICATION AND DIVERSITY OF THE WORKPLACE</a:t>
            </a:r>
            <a:endParaRPr lang="en-US" sz="36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>
                <a:solidFill>
                  <a:srgbClr val="000066"/>
                </a:solidFill>
                <a:latin typeface="Arial" charset="0"/>
              </a:rPr>
              <a:t>PAST</a:t>
            </a:r>
          </a:p>
          <a:p>
            <a:pPr lvl="1"/>
            <a:r>
              <a:rPr lang="en-US">
                <a:solidFill>
                  <a:srgbClr val="A50021"/>
                </a:solidFill>
                <a:latin typeface="Arial" charset="0"/>
              </a:rPr>
              <a:t>Little verbal communication</a:t>
            </a:r>
          </a:p>
          <a:p>
            <a:pPr lvl="1"/>
            <a:r>
              <a:rPr lang="en-US">
                <a:solidFill>
                  <a:srgbClr val="A50021"/>
                </a:solidFill>
                <a:latin typeface="Arial" charset="0"/>
              </a:rPr>
              <a:t>Interpreter almost always available</a:t>
            </a:r>
          </a:p>
          <a:p>
            <a:r>
              <a:rPr lang="en-US">
                <a:solidFill>
                  <a:srgbClr val="000066"/>
                </a:solidFill>
                <a:latin typeface="Arial" charset="0"/>
              </a:rPr>
              <a:t>NOW</a:t>
            </a:r>
          </a:p>
          <a:p>
            <a:pPr lvl="1"/>
            <a:r>
              <a:rPr lang="en-US">
                <a:solidFill>
                  <a:srgbClr val="339933"/>
                </a:solidFill>
                <a:latin typeface="Arial" charset="0"/>
              </a:rPr>
              <a:t>Great deal of communication</a:t>
            </a:r>
          </a:p>
          <a:p>
            <a:pPr lvl="1"/>
            <a:r>
              <a:rPr lang="en-US">
                <a:solidFill>
                  <a:srgbClr val="339933"/>
                </a:solidFill>
                <a:latin typeface="Arial" charset="0"/>
              </a:rPr>
              <a:t>Tight time lines</a:t>
            </a:r>
          </a:p>
          <a:p>
            <a:pPr lvl="1"/>
            <a:r>
              <a:rPr lang="en-US">
                <a:solidFill>
                  <a:srgbClr val="339933"/>
                </a:solidFill>
                <a:latin typeface="Arial" charset="0"/>
              </a:rPr>
              <a:t>Less supervision</a:t>
            </a:r>
          </a:p>
          <a:p>
            <a:pPr lvl="1"/>
            <a:r>
              <a:rPr lang="en-US">
                <a:solidFill>
                  <a:srgbClr val="339933"/>
                </a:solidFill>
                <a:latin typeface="Arial" charset="0"/>
              </a:rPr>
              <a:t>Little support</a:t>
            </a:r>
          </a:p>
        </p:txBody>
      </p:sp>
    </p:spTree>
    <p:extLst>
      <p:ext uri="{BB962C8B-B14F-4D97-AF65-F5344CB8AC3E}">
        <p14:creationId xmlns:p14="http://schemas.microsoft.com/office/powerpoint/2010/main" val="20682105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	</a:t>
            </a:r>
            <a:r>
              <a:rPr lang="en-US">
                <a:latin typeface="Arial" charset="0"/>
              </a:rPr>
              <a:t>What is Culture?</a:t>
            </a:r>
            <a:endParaRPr lang="en-US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>
                <a:latin typeface="Comic Sans MS" charset="0"/>
              </a:rPr>
              <a:t>Knowledge, Beliefs, Values, Customs, and Moral Attitudes of a Society in which one matures.  A body of common understanding to help people know: What to Expect - What is Expected of Them. </a:t>
            </a:r>
          </a:p>
        </p:txBody>
      </p:sp>
      <p:sp>
        <p:nvSpPr>
          <p:cNvPr id="2" name="ClipArt Placeholder 1"/>
          <p:cNvSpPr>
            <a:spLocks noGrp="1"/>
          </p:cNvSpPr>
          <p:nvPr>
            <p:ph type="clipArt" sz="half" idx="2"/>
          </p:nvPr>
        </p:nvSpPr>
        <p:spPr/>
      </p:sp>
    </p:spTree>
    <p:extLst>
      <p:ext uri="{BB962C8B-B14F-4D97-AF65-F5344CB8AC3E}">
        <p14:creationId xmlns:p14="http://schemas.microsoft.com/office/powerpoint/2010/main" val="1075962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Arial" charset="0"/>
              </a:rPr>
              <a:t>INTERCULTURAL MYTHS</a:t>
            </a:r>
            <a:endParaRPr lang="en-US"/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>
                <a:solidFill>
                  <a:srgbClr val="336699"/>
                </a:solidFill>
                <a:latin typeface="Comic Sans MS" charset="0"/>
              </a:rPr>
              <a:t>GLOBAL VILLAGE</a:t>
            </a:r>
          </a:p>
          <a:p>
            <a:pPr lvl="1"/>
            <a:r>
              <a:rPr lang="en-US" sz="2400">
                <a:solidFill>
                  <a:srgbClr val="336699"/>
                </a:solidFill>
                <a:latin typeface="Comic Sans MS" charset="0"/>
              </a:rPr>
              <a:t>One Big Happy Family</a:t>
            </a:r>
          </a:p>
          <a:p>
            <a:r>
              <a:rPr lang="en-US" sz="2800">
                <a:solidFill>
                  <a:srgbClr val="336699"/>
                </a:solidFill>
                <a:latin typeface="Comic Sans MS" charset="0"/>
              </a:rPr>
              <a:t>UNIVERSALITY </a:t>
            </a:r>
          </a:p>
          <a:p>
            <a:pPr lvl="1"/>
            <a:r>
              <a:rPr lang="en-US" sz="2400">
                <a:solidFill>
                  <a:srgbClr val="336699"/>
                </a:solidFill>
                <a:latin typeface="Comic Sans MS" charset="0"/>
              </a:rPr>
              <a:t>All the same under the skin</a:t>
            </a:r>
          </a:p>
          <a:p>
            <a:endParaRPr lang="en-US" sz="2800"/>
          </a:p>
        </p:txBody>
      </p:sp>
      <p:sp>
        <p:nvSpPr>
          <p:cNvPr id="2" name="ClipArt Placeholder 1"/>
          <p:cNvSpPr>
            <a:spLocks noGrp="1"/>
          </p:cNvSpPr>
          <p:nvPr>
            <p:ph type="clipArt" sz="half" idx="2"/>
          </p:nvPr>
        </p:nvSpPr>
        <p:spPr/>
      </p:sp>
    </p:spTree>
    <p:extLst>
      <p:ext uri="{BB962C8B-B14F-4D97-AF65-F5344CB8AC3E}">
        <p14:creationId xmlns:p14="http://schemas.microsoft.com/office/powerpoint/2010/main" val="1976373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Arial" charset="0"/>
              </a:rPr>
              <a:t>WAYS PEOPLE DIFFER</a:t>
            </a: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Arial" charset="0"/>
              </a:rPr>
              <a:t>HOFSTEDE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Arial" charset="0"/>
              </a:rPr>
              <a:t>POWER DISTANCE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Arial" charset="0"/>
              </a:rPr>
              <a:t>UNCERTAINTY AVOIDANCE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Arial" charset="0"/>
              </a:rPr>
              <a:t>INDIVIDUALISM/COLLECTIVISM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Arial" charset="0"/>
              </a:rPr>
              <a:t>MASCULINITY/FEMININTY</a:t>
            </a:r>
            <a:endParaRPr lang="en-US">
              <a:latin typeface="Arial" charset="0"/>
            </a:endParaRP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HALL</a:t>
            </a:r>
          </a:p>
          <a:p>
            <a:pPr lvl="1"/>
            <a:r>
              <a:rPr lang="en-US">
                <a:solidFill>
                  <a:srgbClr val="FF0000"/>
                </a:solidFill>
                <a:latin typeface="Arial" charset="0"/>
              </a:rPr>
              <a:t>HIGH CONTEXT</a:t>
            </a:r>
          </a:p>
          <a:p>
            <a:pPr lvl="1"/>
            <a:r>
              <a:rPr lang="en-US">
                <a:solidFill>
                  <a:srgbClr val="FF0000"/>
                </a:solidFill>
                <a:latin typeface="Arial" charset="0"/>
              </a:rPr>
              <a:t>LOW CONTEXT</a:t>
            </a:r>
          </a:p>
        </p:txBody>
      </p:sp>
    </p:spTree>
    <p:extLst>
      <p:ext uri="{BB962C8B-B14F-4D97-AF65-F5344CB8AC3E}">
        <p14:creationId xmlns:p14="http://schemas.microsoft.com/office/powerpoint/2010/main" val="1513198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58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Arial" charset="0"/>
              </a:rPr>
              <a:t>SECOND LANGUAGE</a:t>
            </a:r>
            <a:endParaRPr lang="en-US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>
                <a:latin typeface="Comic Sans MS" charset="0"/>
              </a:rPr>
              <a:t>BILINGUALISM AND BICULTURALISM</a:t>
            </a:r>
            <a:endParaRPr lang="en-US" sz="2000">
              <a:latin typeface="Comic Sans MS" charset="0"/>
            </a:endParaRPr>
          </a:p>
          <a:p>
            <a:pPr lvl="1"/>
            <a:r>
              <a:rPr lang="en-US" sz="2000">
                <a:latin typeface="Comic Sans MS" charset="0"/>
              </a:rPr>
              <a:t>2- 3 Month Assignment Learn Language</a:t>
            </a:r>
          </a:p>
          <a:p>
            <a:pPr lvl="1"/>
            <a:r>
              <a:rPr lang="en-US" sz="2000">
                <a:latin typeface="Comic Sans MS" charset="0"/>
              </a:rPr>
              <a:t>Any Time Learn Culture</a:t>
            </a:r>
          </a:p>
          <a:p>
            <a:r>
              <a:rPr lang="en-US" sz="2400">
                <a:latin typeface="Comic Sans MS" charset="0"/>
              </a:rPr>
              <a:t>Classic Mistakes</a:t>
            </a:r>
          </a:p>
          <a:p>
            <a:pPr lvl="1"/>
            <a:r>
              <a:rPr lang="en-US" sz="2000">
                <a:latin typeface="Comic Sans MS" charset="0"/>
              </a:rPr>
              <a:t>Chevrolet</a:t>
            </a:r>
            <a:r>
              <a:rPr lang="ja-JP" altLang="en-US" sz="2000">
                <a:latin typeface="Arial"/>
              </a:rPr>
              <a:t>’</a:t>
            </a:r>
            <a:r>
              <a:rPr lang="en-US" sz="2000">
                <a:latin typeface="Comic Sans MS" charset="0"/>
              </a:rPr>
              <a:t>s Nova - It doesn</a:t>
            </a:r>
            <a:r>
              <a:rPr lang="ja-JP" altLang="en-US" sz="2000">
                <a:latin typeface="Arial"/>
              </a:rPr>
              <a:t>’</a:t>
            </a:r>
            <a:r>
              <a:rPr lang="en-US" sz="2000">
                <a:latin typeface="Comic Sans MS" charset="0"/>
              </a:rPr>
              <a:t>t go in Spanish</a:t>
            </a:r>
          </a:p>
          <a:p>
            <a:pPr lvl="1"/>
            <a:r>
              <a:rPr lang="en-US" sz="2000">
                <a:latin typeface="Comic Sans MS" charset="0"/>
              </a:rPr>
              <a:t>Pepsi</a:t>
            </a:r>
            <a:r>
              <a:rPr lang="ja-JP" altLang="en-US" sz="2000">
                <a:latin typeface="Arial"/>
              </a:rPr>
              <a:t>’</a:t>
            </a:r>
            <a:r>
              <a:rPr lang="en-US" sz="2000">
                <a:latin typeface="Comic Sans MS" charset="0"/>
              </a:rPr>
              <a:t>s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>
                <a:latin typeface="Comic Sans MS" charset="0"/>
              </a:rPr>
              <a:t>Come Alive With Pepsi</a:t>
            </a:r>
            <a:r>
              <a:rPr lang="ja-JP" altLang="en-US" sz="2000">
                <a:latin typeface="Arial"/>
              </a:rPr>
              <a:t>”</a:t>
            </a:r>
            <a:r>
              <a:rPr lang="en-US" sz="2000">
                <a:latin typeface="Comic Sans MS" charset="0"/>
              </a:rPr>
              <a:t>  German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>
                <a:latin typeface="Comic Sans MS" charset="0"/>
              </a:rPr>
              <a:t>Come Alive From the Grave.</a:t>
            </a:r>
          </a:p>
        </p:txBody>
      </p:sp>
      <p:sp>
        <p:nvSpPr>
          <p:cNvPr id="2" name="ClipArt Placeholder 1"/>
          <p:cNvSpPr>
            <a:spLocks noGrp="1"/>
          </p:cNvSpPr>
          <p:nvPr>
            <p:ph type="clipArt" sz="half" idx="2"/>
          </p:nvPr>
        </p:nvSpPr>
        <p:spPr/>
      </p:sp>
    </p:spTree>
    <p:extLst>
      <p:ext uri="{BB962C8B-B14F-4D97-AF65-F5344CB8AC3E}">
        <p14:creationId xmlns:p14="http://schemas.microsoft.com/office/powerpoint/2010/main" val="220332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Arial" charset="0"/>
              </a:rPr>
              <a:t>NONVERBAL</a:t>
            </a:r>
            <a:r>
              <a:rPr lang="en-US"/>
              <a:t> 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/>
          <a:p>
            <a:r>
              <a:rPr lang="en-US" sz="2400">
                <a:solidFill>
                  <a:srgbClr val="990000"/>
                </a:solidFill>
                <a:latin typeface="Comic Sans MS" charset="0"/>
              </a:rPr>
              <a:t>GREETINGS</a:t>
            </a:r>
          </a:p>
          <a:p>
            <a:r>
              <a:rPr lang="en-US" sz="2400">
                <a:solidFill>
                  <a:srgbClr val="990000"/>
                </a:solidFill>
                <a:latin typeface="Comic Sans MS" charset="0"/>
              </a:rPr>
              <a:t>DRESS</a:t>
            </a:r>
          </a:p>
          <a:p>
            <a:r>
              <a:rPr lang="en-US" sz="2400">
                <a:solidFill>
                  <a:srgbClr val="990000"/>
                </a:solidFill>
                <a:latin typeface="Comic Sans MS" charset="0"/>
              </a:rPr>
              <a:t>SPACE</a:t>
            </a:r>
          </a:p>
          <a:p>
            <a:r>
              <a:rPr lang="en-US" sz="2400">
                <a:solidFill>
                  <a:srgbClr val="990000"/>
                </a:solidFill>
                <a:latin typeface="Comic Sans MS" charset="0"/>
              </a:rPr>
              <a:t>TOUCH</a:t>
            </a:r>
          </a:p>
          <a:p>
            <a:r>
              <a:rPr lang="en-US" sz="2400">
                <a:solidFill>
                  <a:srgbClr val="990000"/>
                </a:solidFill>
                <a:latin typeface="Comic Sans MS" charset="0"/>
              </a:rPr>
              <a:t>POSTURE</a:t>
            </a:r>
          </a:p>
          <a:p>
            <a:r>
              <a:rPr lang="en-US" sz="2400">
                <a:solidFill>
                  <a:srgbClr val="990000"/>
                </a:solidFill>
                <a:latin typeface="Comic Sans MS" charset="0"/>
              </a:rPr>
              <a:t>GESTURES</a:t>
            </a:r>
          </a:p>
          <a:p>
            <a:r>
              <a:rPr lang="en-US" sz="2400">
                <a:solidFill>
                  <a:srgbClr val="990000"/>
                </a:solidFill>
                <a:latin typeface="Comic Sans MS" charset="0"/>
              </a:rPr>
              <a:t>TIME</a:t>
            </a:r>
          </a:p>
          <a:p>
            <a:r>
              <a:rPr lang="en-US" sz="2400">
                <a:solidFill>
                  <a:srgbClr val="990000"/>
                </a:solidFill>
                <a:latin typeface="Comic Sans MS" charset="0"/>
              </a:rPr>
              <a:t>FOOD</a:t>
            </a:r>
          </a:p>
          <a:p>
            <a:r>
              <a:rPr lang="en-US" sz="2400">
                <a:solidFill>
                  <a:srgbClr val="990000"/>
                </a:solidFill>
                <a:latin typeface="Comic Sans MS" charset="0"/>
              </a:rPr>
              <a:t>GIFTS</a:t>
            </a:r>
          </a:p>
          <a:p>
            <a:r>
              <a:rPr lang="en-US" sz="2400">
                <a:solidFill>
                  <a:srgbClr val="990000"/>
                </a:solidFill>
                <a:latin typeface="Comic Sans MS" charset="0"/>
              </a:rPr>
              <a:t>SEXISM</a:t>
            </a:r>
          </a:p>
        </p:txBody>
      </p:sp>
      <p:sp>
        <p:nvSpPr>
          <p:cNvPr id="2" name="ClipArt Placeholder 1"/>
          <p:cNvSpPr>
            <a:spLocks noGrp="1"/>
          </p:cNvSpPr>
          <p:nvPr>
            <p:ph type="clipArt" sz="half" idx="2"/>
          </p:nvPr>
        </p:nvSpPr>
        <p:spPr>
          <a:xfrm>
            <a:off x="4648200" y="1988178"/>
            <a:ext cx="3810000" cy="4114800"/>
          </a:xfrm>
        </p:spPr>
      </p:sp>
    </p:spTree>
    <p:extLst>
      <p:ext uri="{BB962C8B-B14F-4D97-AF65-F5344CB8AC3E}">
        <p14:creationId xmlns:p14="http://schemas.microsoft.com/office/powerpoint/2010/main" val="290001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60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60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60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>
                <a:latin typeface="Arial" charset="0"/>
              </a:rPr>
              <a:t>GOOD INTERCULTURAL COMMUNICATOR</a:t>
            </a:r>
            <a:endParaRPr lang="en-US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>
                <a:solidFill>
                  <a:srgbClr val="0066CC"/>
                </a:solidFill>
                <a:latin typeface="Comic Sans MS" charset="0"/>
              </a:rPr>
              <a:t>NOT ETHNOCENTRIC</a:t>
            </a:r>
          </a:p>
          <a:p>
            <a:r>
              <a:rPr lang="en-US" sz="2400">
                <a:solidFill>
                  <a:srgbClr val="0066CC"/>
                </a:solidFill>
                <a:latin typeface="Comic Sans MS" charset="0"/>
              </a:rPr>
              <a:t>NONDEFENSIVE</a:t>
            </a:r>
          </a:p>
          <a:p>
            <a:r>
              <a:rPr lang="en-US" sz="2400">
                <a:solidFill>
                  <a:srgbClr val="0066CC"/>
                </a:solidFill>
                <a:latin typeface="Comic Sans MS" charset="0"/>
              </a:rPr>
              <a:t>CURIOUS</a:t>
            </a:r>
          </a:p>
          <a:p>
            <a:r>
              <a:rPr lang="en-US" sz="2400">
                <a:solidFill>
                  <a:srgbClr val="0066CC"/>
                </a:solidFill>
                <a:latin typeface="Comic Sans MS" charset="0"/>
              </a:rPr>
              <a:t>BRAVE</a:t>
            </a:r>
          </a:p>
          <a:p>
            <a:r>
              <a:rPr lang="en-US" sz="2400">
                <a:solidFill>
                  <a:srgbClr val="0066CC"/>
                </a:solidFill>
                <a:latin typeface="Comic Sans MS" charset="0"/>
              </a:rPr>
              <a:t>EMPATHETIC</a:t>
            </a:r>
          </a:p>
          <a:p>
            <a:r>
              <a:rPr lang="en-US" sz="2400">
                <a:solidFill>
                  <a:srgbClr val="0066CC"/>
                </a:solidFill>
                <a:latin typeface="Comic Sans MS" charset="0"/>
              </a:rPr>
              <a:t>UNDERSTANDING</a:t>
            </a:r>
          </a:p>
          <a:p>
            <a:r>
              <a:rPr lang="en-US" sz="2400">
                <a:solidFill>
                  <a:srgbClr val="0066CC"/>
                </a:solidFill>
                <a:latin typeface="Comic Sans MS" charset="0"/>
              </a:rPr>
              <a:t>PATIENT</a:t>
            </a:r>
          </a:p>
          <a:p>
            <a:r>
              <a:rPr lang="en-US" sz="2400">
                <a:solidFill>
                  <a:srgbClr val="0066CC"/>
                </a:solidFill>
                <a:latin typeface="Comic Sans MS" charset="0"/>
              </a:rPr>
              <a:t>INDUSTRIOUS</a:t>
            </a:r>
          </a:p>
          <a:p>
            <a:r>
              <a:rPr lang="en-US" sz="2400">
                <a:solidFill>
                  <a:srgbClr val="0066CC"/>
                </a:solidFill>
                <a:latin typeface="Comic Sans MS" charset="0"/>
              </a:rPr>
              <a:t>GENUINELY PERSONABLE</a:t>
            </a:r>
            <a:endParaRPr lang="en-US" sz="2800"/>
          </a:p>
        </p:txBody>
      </p:sp>
      <p:sp>
        <p:nvSpPr>
          <p:cNvPr id="2" name="ClipArt Placeholder 1"/>
          <p:cNvSpPr>
            <a:spLocks noGrp="1"/>
          </p:cNvSpPr>
          <p:nvPr>
            <p:ph type="clipArt" sz="half" idx="2"/>
          </p:nvPr>
        </p:nvSpPr>
        <p:spPr/>
      </p:sp>
    </p:spTree>
    <p:extLst>
      <p:ext uri="{BB962C8B-B14F-4D97-AF65-F5344CB8AC3E}">
        <p14:creationId xmlns:p14="http://schemas.microsoft.com/office/powerpoint/2010/main" val="3550486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165</Words>
  <Application>Microsoft Macintosh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Intercultural Communication  </vt:lpstr>
      <vt:lpstr>COMMUNICATION AND DIVERSITY OF THE WORKPLACE</vt:lpstr>
      <vt:lpstr> What is Culture?</vt:lpstr>
      <vt:lpstr>INTERCULTURAL MYTHS</vt:lpstr>
      <vt:lpstr>WAYS PEOPLE DIFFER</vt:lpstr>
      <vt:lpstr>SECOND LANGUAGE</vt:lpstr>
      <vt:lpstr>NONVERBAL </vt:lpstr>
      <vt:lpstr>GOOD INTERCULTURAL COMMUNICATOR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Intercultural Communication  </dc:title>
  <dc:creator>Jerry Estenson</dc:creator>
  <cp:lastModifiedBy>Jerry Estenson</cp:lastModifiedBy>
  <cp:revision>1</cp:revision>
  <dcterms:created xsi:type="dcterms:W3CDTF">2013-05-01T16:21:12Z</dcterms:created>
  <dcterms:modified xsi:type="dcterms:W3CDTF">2013-05-01T16:26:51Z</dcterms:modified>
</cp:coreProperties>
</file>